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79" r:id="rId5"/>
    <p:sldId id="286" r:id="rId6"/>
    <p:sldId id="283" r:id="rId7"/>
    <p:sldId id="285" r:id="rId8"/>
    <p:sldId id="288" r:id="rId9"/>
    <p:sldId id="287" r:id="rId10"/>
    <p:sldId id="289" r:id="rId11"/>
    <p:sldId id="291" r:id="rId12"/>
    <p:sldId id="290" r:id="rId13"/>
    <p:sldId id="292" r:id="rId14"/>
    <p:sldId id="284" r:id="rId15"/>
    <p:sldId id="281" r:id="rId16"/>
    <p:sldId id="280" r:id="rId17"/>
  </p:sldIdLst>
  <p:sldSz cx="9144000" cy="6858000" type="screen4x3"/>
  <p:notesSz cx="6858000" cy="9144000"/>
  <p:defaultTextStyle>
    <a:defPPr>
      <a:defRPr lang="en-US"/>
    </a:defPPr>
    <a:lvl1pPr marL="0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00002F"/>
    <a:srgbClr val="9C8D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4" autoAdjust="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165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48E73-9982-9B45-974F-12EEC2946B21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A60EE-E913-354F-9C2F-D1B35C4E6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08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DBD69-EAA8-48A1-8D39-9AD23EFE6279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727DC-5B7A-4116-8A9A-F9A18244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473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4CD3-B2C3-D44E-AB73-D4BF4A678D51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AEED-60AD-1E4E-8ECF-2166D8FEE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67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4CD3-B2C3-D44E-AB73-D4BF4A678D51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AEED-60AD-1E4E-8ECF-2166D8FEE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97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5" y="311150"/>
            <a:ext cx="2262188" cy="6632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9" y="311150"/>
            <a:ext cx="6637337" cy="6632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4CD3-B2C3-D44E-AB73-D4BF4A678D51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AEED-60AD-1E4E-8ECF-2166D8FEE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84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4CD3-B2C3-D44E-AB73-D4BF4A678D51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AEED-60AD-1E4E-8ECF-2166D8FEE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83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4CD3-B2C3-D44E-AB73-D4BF4A678D51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AEED-60AD-1E4E-8ECF-2166D8FEE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05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12925"/>
            <a:ext cx="4449762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1" y="1812925"/>
            <a:ext cx="4449763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4CD3-B2C3-D44E-AB73-D4BF4A678D51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AEED-60AD-1E4E-8ECF-2166D8FEE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63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4CD3-B2C3-D44E-AB73-D4BF4A678D51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AEED-60AD-1E4E-8ECF-2166D8FEE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2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4CD3-B2C3-D44E-AB73-D4BF4A678D51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AEED-60AD-1E4E-8ECF-2166D8FEE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77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4CD3-B2C3-D44E-AB73-D4BF4A678D51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AEED-60AD-1E4E-8ECF-2166D8FEE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17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4CD3-B2C3-D44E-AB73-D4BF4A678D51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AEED-60AD-1E4E-8ECF-2166D8FEE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5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4CD3-B2C3-D44E-AB73-D4BF4A678D51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AEED-60AD-1E4E-8ECF-2166D8FEE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16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14CD3-B2C3-D44E-AB73-D4BF4A678D51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5AEED-60AD-1E4E-8ECF-2166D8FEE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14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0" indent="-342860" algn="l" defTabSz="457146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3" indent="-285717" algn="l" defTabSz="457146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7" indent="-228573" algn="l" defTabSz="45714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3" indent="-228573" algn="l" defTabSz="457146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9" indent="-228573" algn="l" defTabSz="457146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ayroll@uakron.edu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akron.edu/controller/payroll-forms.do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rsoh.org/employer/reporting/determination/exemptions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strsoh.org/employer/reporting/new-hire/overview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akron.edu/controller/payroll.do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M-1016-32800_GeneralPP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9799"/>
            <a:ext cx="8229600" cy="762001"/>
          </a:xfrm>
        </p:spPr>
        <p:txBody>
          <a:bodyPr anchor="b"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Payroll Forms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5393" y="2009955"/>
            <a:ext cx="7821407" cy="4307263"/>
          </a:xfrm>
        </p:spPr>
        <p:txBody>
          <a:bodyPr anchor="b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Georgia" panose="02040502050405020303" pitchFamily="18" charset="0"/>
              </a:rPr>
              <a:t>International students: e-mail the payroll office </a:t>
            </a:r>
            <a:r>
              <a:rPr lang="en-US" sz="1900" dirty="0">
                <a:latin typeface="Georgia" panose="02040502050405020303" pitchFamily="18" charset="0"/>
                <a:hlinkClick r:id="rId3"/>
              </a:rPr>
              <a:t>payroll@uakron.edu</a:t>
            </a:r>
            <a:r>
              <a:rPr lang="en-US" sz="1900" dirty="0">
                <a:latin typeface="Georgia" panose="02040502050405020303" pitchFamily="18" charset="0"/>
              </a:rPr>
              <a:t> </a:t>
            </a:r>
          </a:p>
          <a:p>
            <a:pPr algn="ctr"/>
            <a:r>
              <a:rPr lang="en-US" sz="1900" dirty="0">
                <a:latin typeface="Georgia" panose="02040502050405020303" pitchFamily="18" charset="0"/>
              </a:rPr>
              <a:t>Paper 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Georgia" panose="02040502050405020303" pitchFamily="18" charset="0"/>
              </a:rPr>
              <a:t>Non-Resident Alien Identification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Georgia" panose="02040502050405020303" pitchFamily="18" charset="0"/>
              </a:rPr>
              <a:t>Form SSA-1945</a:t>
            </a:r>
          </a:p>
          <a:p>
            <a:pPr algn="ctr"/>
            <a:r>
              <a:rPr lang="en-US" sz="1900" dirty="0">
                <a:latin typeface="Georgia" panose="02040502050405020303" pitchFamily="18" charset="0"/>
              </a:rPr>
              <a:t>Online </a:t>
            </a:r>
            <a:endParaRPr lang="en-US" sz="13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Georgia" panose="02040502050405020303" pitchFamily="18" charset="0"/>
              </a:rPr>
              <a:t>Direct Deposit Form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Georgia" panose="02040502050405020303" pitchFamily="18" charset="0"/>
              </a:rPr>
              <a:t>2023 W-4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Georgia" panose="02040502050405020303" pitchFamily="18" charset="0"/>
              </a:rPr>
              <a:t>Ohio IT-4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dirty="0">
              <a:latin typeface="Georgia" panose="02040502050405020303" pitchFamily="18" charset="0"/>
            </a:endParaRPr>
          </a:p>
          <a:p>
            <a:pPr lvl="1"/>
            <a:endParaRPr lang="en-US" sz="13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960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M-1016-32800_GeneralPP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39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1" y="750903"/>
            <a:ext cx="8229600" cy="762001"/>
          </a:xfrm>
        </p:spPr>
        <p:txBody>
          <a:bodyPr anchor="b"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Direct Deposit Continued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835" y="1860061"/>
            <a:ext cx="8308428" cy="4058140"/>
          </a:xfrm>
        </p:spPr>
        <p:txBody>
          <a:bodyPr anchor="b">
            <a:noAutofit/>
          </a:bodyPr>
          <a:lstStyle/>
          <a:p>
            <a:endParaRPr lang="en-US" sz="800" dirty="0">
              <a:latin typeface="Georgia" panose="02040502050405020303" pitchFamily="18" charset="0"/>
            </a:endParaRPr>
          </a:p>
          <a:p>
            <a:pPr lvl="1"/>
            <a:endParaRPr lang="en-US" sz="1300" dirty="0">
              <a:latin typeface="Georgia" panose="020405020504050203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6FE68B-8E6B-E1D5-5806-F2055CE25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540" y="2793931"/>
            <a:ext cx="6598920" cy="23961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0A9CE4-C6B4-CC7B-B024-F3B2006E7DF7}"/>
              </a:ext>
            </a:extLst>
          </p:cNvPr>
          <p:cNvSpPr txBox="1"/>
          <p:nvPr/>
        </p:nvSpPr>
        <p:spPr>
          <a:xfrm>
            <a:off x="1021081" y="1667956"/>
            <a:ext cx="6995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your bank account set up. If you need to correct the information. You select edit in the second box and submit the changes.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981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M-1016-32800_GeneralPP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9799"/>
            <a:ext cx="8229600" cy="762001"/>
          </a:xfrm>
        </p:spPr>
        <p:txBody>
          <a:bodyPr anchor="b"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State Retirement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835" y="1860061"/>
            <a:ext cx="8308428" cy="4058140"/>
          </a:xfrm>
        </p:spPr>
        <p:txBody>
          <a:bodyPr anchor="b">
            <a:noAutofit/>
          </a:bodyPr>
          <a:lstStyle/>
          <a:p>
            <a:endParaRPr lang="en-US" sz="800" dirty="0">
              <a:latin typeface="Georgia" panose="02040502050405020303" pitchFamily="18" charset="0"/>
            </a:endParaRPr>
          </a:p>
          <a:p>
            <a:pPr lvl="1"/>
            <a:endParaRPr lang="en-US" sz="1300" dirty="0">
              <a:latin typeface="Georgia" panose="0204050205040502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836261-8E66-442B-8EDA-EC6FD64D87C0}"/>
              </a:ext>
            </a:extLst>
          </p:cNvPr>
          <p:cNvSpPr txBox="1"/>
          <p:nvPr/>
        </p:nvSpPr>
        <p:spPr>
          <a:xfrm>
            <a:off x="630315" y="1860061"/>
            <a:ext cx="7821227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Georgia" panose="02040502050405020303" pitchFamily="18" charset="0"/>
              </a:rPr>
              <a:t>OPERS Exemption Form or Election Form for Students</a:t>
            </a:r>
          </a:p>
          <a:p>
            <a:pPr lvl="1"/>
            <a:r>
              <a:rPr lang="en-US" sz="1600" dirty="0">
                <a:latin typeface="Georgia" panose="02040502050405020303" pitchFamily="18" charset="0"/>
              </a:rPr>
              <a:t>(Hired on or after September 28, 2016)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Georgia" panose="02040502050405020303" pitchFamily="18" charset="0"/>
              </a:rPr>
              <a:t>SERS Exemption Form or Membership Record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0" i="0" u="none" strike="noStrike" baseline="0" dirty="0">
                <a:solidFill>
                  <a:srgbClr val="221E1F"/>
                </a:solidFill>
                <a:latin typeface="Georgia" panose="02040502050405020303" pitchFamily="18" charset="0"/>
              </a:rPr>
              <a:t>Students are eligible to be exempt from state retirement membership while regularly attending classes. Before you sign a student exemption, consider that the service credit you earn while in college counts toward your retirement if you become employed in the public sector during your career. </a:t>
            </a:r>
            <a:endParaRPr lang="en-US" sz="19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Georgia" panose="02040502050405020303" pitchFamily="18" charset="0"/>
              </a:rPr>
              <a:t>30 days from date of hire to submit an exemption form </a:t>
            </a:r>
          </a:p>
          <a:p>
            <a:r>
              <a:rPr lang="en-US" sz="1900" dirty="0">
                <a:latin typeface="Georgia" panose="02040502050405020303" pitchFamily="18" charset="0"/>
              </a:rPr>
              <a:t>	(August 22 start must submit by September 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Georgia" panose="02040502050405020303" pitchFamily="18" charset="0"/>
              </a:rPr>
              <a:t>Forms available on the Payroll Forms web page: </a:t>
            </a:r>
            <a:r>
              <a:rPr lang="en-US" sz="2000" dirty="0">
                <a:hlinkClick r:id="rId3"/>
              </a:rPr>
              <a:t>https://www.uakron.edu/controller/payroll-forms.dot</a:t>
            </a:r>
            <a:endParaRPr lang="en-US" sz="19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60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M-1016-32800_GeneralPP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7" y="80718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835" y="984738"/>
            <a:ext cx="8308428" cy="4986216"/>
          </a:xfrm>
        </p:spPr>
        <p:txBody>
          <a:bodyPr anchor="b">
            <a:noAutofit/>
          </a:bodyPr>
          <a:lstStyle/>
          <a:p>
            <a:pPr lvl="0" algn="ctr" defTabSz="914400" eaLnBrk="0" fontAlgn="base" hangingPunct="0">
              <a:spcAft>
                <a:spcPct val="0"/>
              </a:spcAft>
              <a:buClr>
                <a:srgbClr val="333399"/>
              </a:buClr>
            </a:pPr>
            <a:r>
              <a:rPr lang="en-US" sz="3200" kern="0" dirty="0">
                <a:latin typeface="Georgia" panose="02040502050405020303" pitchFamily="18" charset="0"/>
                <a:cs typeface="Arial"/>
              </a:rPr>
              <a:t>Graduate Teaching Assistants</a:t>
            </a:r>
          </a:p>
          <a:p>
            <a:pPr marL="342900" lvl="0" indent="-342900" defTabSz="914400" eaLnBrk="0" fontAlgn="base" hangingPunct="0">
              <a:spcAft>
                <a:spcPct val="0"/>
              </a:spcAft>
              <a:buClr>
                <a:srgbClr val="333399"/>
              </a:buClr>
              <a:buFont typeface="Times" pitchFamily="-112" charset="0"/>
              <a:buChar char="•"/>
            </a:pPr>
            <a:r>
              <a:rPr lang="en-US" sz="1800" b="0" kern="0" dirty="0">
                <a:latin typeface="Garamond" pitchFamily="18" charset="0"/>
                <a:cs typeface="Arial"/>
              </a:rPr>
              <a:t>If you are an active member in State Teachers Retirement System of Ohio (STRS) and you are </a:t>
            </a:r>
            <a:r>
              <a:rPr lang="en-US" sz="1800" i="1" kern="0" dirty="0">
                <a:latin typeface="Garamond" pitchFamily="18" charset="0"/>
                <a:cs typeface="Arial"/>
              </a:rPr>
              <a:t>not</a:t>
            </a:r>
            <a:r>
              <a:rPr lang="en-US" sz="1800" b="0" kern="0" dirty="0">
                <a:latin typeface="Garamond" pitchFamily="18" charset="0"/>
                <a:cs typeface="Arial"/>
              </a:rPr>
              <a:t> </a:t>
            </a:r>
            <a:r>
              <a:rPr lang="en-US" sz="1800" kern="0" dirty="0">
                <a:latin typeface="Garamond" pitchFamily="18" charset="0"/>
                <a:cs typeface="Arial"/>
              </a:rPr>
              <a:t>on a leave of absence </a:t>
            </a:r>
            <a:r>
              <a:rPr lang="en-US" sz="1800" b="0" kern="0" dirty="0">
                <a:latin typeface="Garamond" pitchFamily="18" charset="0"/>
                <a:cs typeface="Arial"/>
              </a:rPr>
              <a:t>from a teaching position covered by STRS Ohio, you may apply for exemption from contributions to STRS Ohio. </a:t>
            </a:r>
          </a:p>
          <a:p>
            <a:pPr marL="342900" lvl="0" indent="-342900" defTabSz="914400" eaLnBrk="0" fontAlgn="base" hangingPunct="0">
              <a:spcAft>
                <a:spcPct val="0"/>
              </a:spcAft>
              <a:buClr>
                <a:srgbClr val="333399"/>
              </a:buClr>
            </a:pPr>
            <a:r>
              <a:rPr lang="en-US" sz="1800" b="0" kern="0" dirty="0">
                <a:latin typeface="Garamond" pitchFamily="18" charset="0"/>
                <a:cs typeface="Arial"/>
              </a:rPr>
              <a:t>	Please consult the STRS Ohio website at </a:t>
            </a:r>
            <a:r>
              <a:rPr lang="en-US" sz="1800" kern="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https://www.strsoh.org/employer/reporting/determination/exemptions.html</a:t>
            </a:r>
            <a:endParaRPr lang="en-US" sz="18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defTabSz="914400" eaLnBrk="0" fontAlgn="base" hangingPunct="0">
              <a:spcAft>
                <a:spcPct val="0"/>
              </a:spcAft>
              <a:buClr>
                <a:srgbClr val="333399"/>
              </a:buClr>
            </a:pPr>
            <a:r>
              <a:rPr lang="en-US" sz="1800" b="0" kern="0" dirty="0">
                <a:latin typeface="Garamond" pitchFamily="18" charset="0"/>
                <a:cs typeface="Arial"/>
              </a:rPr>
              <a:t>	for more information and an </a:t>
            </a:r>
            <a:r>
              <a:rPr lang="en-US" sz="1800" kern="0" dirty="0">
                <a:latin typeface="Garamond" pitchFamily="18" charset="0"/>
                <a:cs typeface="Arial"/>
              </a:rPr>
              <a:t>“Exemption from Contributions for Student Employees” </a:t>
            </a:r>
            <a:r>
              <a:rPr lang="en-US" sz="1800" b="0" kern="0" dirty="0">
                <a:latin typeface="Garamond" pitchFamily="18" charset="0"/>
                <a:cs typeface="Arial"/>
              </a:rPr>
              <a:t>application form. </a:t>
            </a:r>
          </a:p>
          <a:p>
            <a:pPr marL="342900" lvl="0" indent="-342900" defTabSz="914400" eaLnBrk="0" fontAlgn="base" hangingPunct="0">
              <a:spcAft>
                <a:spcPct val="0"/>
              </a:spcAft>
              <a:buClr>
                <a:srgbClr val="333399"/>
              </a:buClr>
            </a:pPr>
            <a:endParaRPr lang="en-US" sz="1800" b="0" kern="0" dirty="0">
              <a:latin typeface="Garamond" pitchFamily="18" charset="0"/>
              <a:cs typeface="Arial"/>
            </a:endParaRPr>
          </a:p>
          <a:p>
            <a:pPr marL="342900" lvl="0" indent="-342900" defTabSz="914400" eaLnBrk="0" fontAlgn="base" hangingPunct="0">
              <a:spcAft>
                <a:spcPct val="0"/>
              </a:spcAft>
              <a:buClr>
                <a:srgbClr val="333399"/>
              </a:buClr>
              <a:buFont typeface="Times" pitchFamily="-112" charset="0"/>
              <a:buChar char="•"/>
            </a:pPr>
            <a:r>
              <a:rPr lang="en-US" sz="1800" b="0" kern="0" dirty="0">
                <a:latin typeface="Garamond" pitchFamily="18" charset="0"/>
                <a:cs typeface="Arial"/>
              </a:rPr>
              <a:t>If you are an active member in State Teachers Retirement System of Ohio (STRS) and </a:t>
            </a:r>
            <a:r>
              <a:rPr lang="en-US" sz="1800" kern="0" dirty="0">
                <a:latin typeface="Garamond" pitchFamily="18" charset="0"/>
                <a:cs typeface="Arial"/>
              </a:rPr>
              <a:t>on a leave of absence </a:t>
            </a:r>
            <a:r>
              <a:rPr lang="en-US" sz="1800" b="0" kern="0" dirty="0">
                <a:latin typeface="Garamond" pitchFamily="18" charset="0"/>
                <a:cs typeface="Arial"/>
              </a:rPr>
              <a:t>from a teaching position covered by STRS Ohio, or wish to contribute to STRS Ohio, you must complete a </a:t>
            </a:r>
            <a:r>
              <a:rPr lang="en-US" sz="1800" kern="0" dirty="0">
                <a:latin typeface="Garamond" pitchFamily="18" charset="0"/>
                <a:cs typeface="Arial"/>
              </a:rPr>
              <a:t>“Member Information” </a:t>
            </a:r>
            <a:r>
              <a:rPr lang="en-US" sz="1800" b="0" kern="0" dirty="0">
                <a:latin typeface="Garamond" pitchFamily="18" charset="0"/>
                <a:cs typeface="Arial"/>
              </a:rPr>
              <a:t>form.  </a:t>
            </a:r>
          </a:p>
          <a:p>
            <a:pPr marL="342900" lvl="0" indent="-342900" defTabSz="914400" eaLnBrk="0" fontAlgn="base" hangingPunct="0">
              <a:spcAft>
                <a:spcPct val="0"/>
              </a:spcAft>
              <a:buClr>
                <a:srgbClr val="333399"/>
              </a:buClr>
            </a:pPr>
            <a:r>
              <a:rPr lang="en-US" sz="1800" b="0" kern="0" dirty="0">
                <a:latin typeface="Garamond" pitchFamily="18" charset="0"/>
                <a:cs typeface="Arial"/>
              </a:rPr>
              <a:t>	The form is available on the STRS Ohio website at </a:t>
            </a:r>
            <a:r>
              <a:rPr lang="en-US" sz="2000" dirty="0">
                <a:hlinkClick r:id="rId4"/>
              </a:rPr>
              <a:t>https://www.strsoh.org/employer/reporting/new-hire/overview.html</a:t>
            </a:r>
            <a:r>
              <a:rPr lang="en-US" sz="2000" dirty="0"/>
              <a:t>.</a:t>
            </a:r>
            <a:endParaRPr lang="en-US" sz="19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668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M-1016-32800_GeneralPP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251"/>
            <a:ext cx="9144000" cy="68580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611463"/>
              </p:ext>
            </p:extLst>
          </p:nvPr>
        </p:nvGraphicFramePr>
        <p:xfrm>
          <a:off x="1313895" y="3571621"/>
          <a:ext cx="623695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5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5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8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Contact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Last Name Begins</a:t>
                      </a:r>
                      <a:r>
                        <a:rPr lang="en-US" baseline="0" dirty="0"/>
                        <a:t>  With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Sue Allshouse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 –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6759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Carla </a:t>
                      </a:r>
                      <a:r>
                        <a:rPr lang="en-US" dirty="0" err="1"/>
                        <a:t>Corsaro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 – 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Ruth Roberts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P - 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Brenda McHenry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International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1" y="1978240"/>
            <a:ext cx="81096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Submit all Payroll forms to the Payroll Office:</a:t>
            </a:r>
          </a:p>
          <a:p>
            <a:pPr algn="ctr"/>
            <a:endParaRPr lang="en-US" sz="1000" dirty="0">
              <a:latin typeface="Georgia" panose="02040502050405020303" pitchFamily="18" charset="0"/>
            </a:endParaRPr>
          </a:p>
          <a:p>
            <a:pPr algn="ctr"/>
            <a:r>
              <a:rPr lang="en-US" dirty="0">
                <a:latin typeface="Georgia" panose="02040502050405020303" pitchFamily="18" charset="0"/>
              </a:rPr>
              <a:t>Administrative Services Building (ASB)  Room 102</a:t>
            </a:r>
          </a:p>
          <a:p>
            <a:pPr algn="ctr"/>
            <a:r>
              <a:rPr lang="en-US" dirty="0">
                <a:latin typeface="Georgia" panose="02040502050405020303" pitchFamily="18" charset="0"/>
              </a:rPr>
              <a:t>185 East Mill Street, Akron, Ohio 44325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87731" y="3086236"/>
            <a:ext cx="268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Questions?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374916" y="842812"/>
            <a:ext cx="6514122" cy="1166690"/>
          </a:xfrm>
        </p:spPr>
        <p:txBody>
          <a:bodyPr anchor="b">
            <a:noAutofit/>
          </a:bodyPr>
          <a:lstStyle/>
          <a:p>
            <a:pPr algn="ctr"/>
            <a:endParaRPr lang="en-US" sz="1500" dirty="0">
              <a:latin typeface="Georgia" panose="02040502050405020303" pitchFamily="18" charset="0"/>
            </a:endParaRPr>
          </a:p>
          <a:p>
            <a:pPr algn="ctr"/>
            <a:endParaRPr lang="en-US" sz="1500" dirty="0">
              <a:latin typeface="Georgia" panose="02040502050405020303" pitchFamily="18" charset="0"/>
            </a:endParaRPr>
          </a:p>
          <a:p>
            <a:pPr algn="ctr"/>
            <a:endParaRPr lang="en-US" sz="1500" dirty="0">
              <a:latin typeface="Georgia" panose="02040502050405020303" pitchFamily="18" charset="0"/>
            </a:endParaRPr>
          </a:p>
          <a:p>
            <a:pPr algn="ctr"/>
            <a:r>
              <a:rPr lang="en-US" sz="1500" dirty="0">
                <a:latin typeface="Georgia" panose="02040502050405020303" pitchFamily="18" charset="0"/>
              </a:rPr>
              <a:t>Biweekly payroll schedule</a:t>
            </a:r>
          </a:p>
          <a:p>
            <a:pPr algn="ctr"/>
            <a:r>
              <a:rPr lang="en-US" sz="1500" dirty="0">
                <a:latin typeface="Georgia" panose="02040502050405020303" pitchFamily="18" charset="0"/>
                <a:hlinkClick r:id="rId3"/>
              </a:rPr>
              <a:t>https://www.uakron.edu/controller/payroll.dot</a:t>
            </a:r>
            <a:endParaRPr lang="en-US" sz="1500" dirty="0">
              <a:latin typeface="Georgia" panose="02040502050405020303" pitchFamily="18" charset="0"/>
            </a:endParaRPr>
          </a:p>
          <a:p>
            <a:pPr algn="ctr"/>
            <a:endParaRPr lang="en-US" sz="15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248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M-1016-32800_GeneralPP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372" y="939799"/>
            <a:ext cx="8308428" cy="920262"/>
          </a:xfrm>
        </p:spPr>
        <p:txBody>
          <a:bodyPr anchor="b">
            <a:normAutofit fontScale="90000"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ONLINE ONBOARDING</a:t>
            </a:r>
            <a:br>
              <a:rPr lang="en-US" sz="3200" dirty="0">
                <a:latin typeface="Georgia" panose="02040502050405020303" pitchFamily="18" charset="0"/>
              </a:rPr>
            </a:br>
            <a:r>
              <a:rPr lang="en-US" sz="3200" dirty="0">
                <a:latin typeface="Georgia" panose="02040502050405020303" pitchFamily="18" charset="0"/>
              </a:rPr>
              <a:t>TAX FORMS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420" y="1798321"/>
            <a:ext cx="8131843" cy="4119880"/>
          </a:xfrm>
        </p:spPr>
        <p:txBody>
          <a:bodyPr anchor="b">
            <a:noAutofit/>
          </a:bodyPr>
          <a:lstStyle/>
          <a:p>
            <a:endParaRPr lang="en-US" sz="800" dirty="0">
              <a:latin typeface="Georgia" panose="02040502050405020303" pitchFamily="18" charset="0"/>
            </a:endParaRPr>
          </a:p>
          <a:p>
            <a:pPr lvl="1"/>
            <a:endParaRPr lang="en-US" sz="1300" dirty="0">
              <a:latin typeface="Georgia" panose="02040502050405020303" pitchFamily="18" charset="0"/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5BD39D8-3E71-5B63-AD73-72E94660B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922" y="2145294"/>
            <a:ext cx="6156837" cy="3713835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62226D3B-9E0E-350C-E233-20A003F2040B}"/>
              </a:ext>
            </a:extLst>
          </p:cNvPr>
          <p:cNvSpPr/>
          <p:nvPr/>
        </p:nvSpPr>
        <p:spPr>
          <a:xfrm>
            <a:off x="7083334" y="4426083"/>
            <a:ext cx="1471985" cy="342900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597FEF-6FC1-7094-4955-CC7CC5237A64}"/>
              </a:ext>
            </a:extLst>
          </p:cNvPr>
          <p:cNvSpPr txBox="1"/>
          <p:nvPr/>
        </p:nvSpPr>
        <p:spPr>
          <a:xfrm>
            <a:off x="1242060" y="1775962"/>
            <a:ext cx="2948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Select Go to new My Akron</a:t>
            </a:r>
          </a:p>
        </p:txBody>
      </p:sp>
    </p:spTree>
    <p:extLst>
      <p:ext uri="{BB962C8B-B14F-4D97-AF65-F5344CB8AC3E}">
        <p14:creationId xmlns:p14="http://schemas.microsoft.com/office/powerpoint/2010/main" val="3223793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M-1016-32800_GeneralPP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9799"/>
            <a:ext cx="8229600" cy="762001"/>
          </a:xfrm>
        </p:spPr>
        <p:txBody>
          <a:bodyPr anchor="b"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TAX FORMS CONTINUTED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835" y="1860061"/>
            <a:ext cx="8308428" cy="4058140"/>
          </a:xfrm>
        </p:spPr>
        <p:txBody>
          <a:bodyPr anchor="b">
            <a:noAutofit/>
          </a:bodyPr>
          <a:lstStyle/>
          <a:p>
            <a:endParaRPr lang="en-US" sz="800" dirty="0">
              <a:latin typeface="Georgia" panose="02040502050405020303" pitchFamily="18" charset="0"/>
            </a:endParaRPr>
          </a:p>
          <a:p>
            <a:pPr lvl="1"/>
            <a:endParaRPr lang="en-US" sz="1300" dirty="0">
              <a:latin typeface="Georgia" panose="02040502050405020303" pitchFamily="18" charset="0"/>
            </a:endParaRP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BF868484-21A3-ADBC-91DD-224E3B10B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097" y="2229393"/>
            <a:ext cx="6961806" cy="36296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24EFB6-8B31-CEDD-9E3F-57454D4796F8}"/>
              </a:ext>
            </a:extLst>
          </p:cNvPr>
          <p:cNvSpPr txBox="1"/>
          <p:nvPr/>
        </p:nvSpPr>
        <p:spPr>
          <a:xfrm>
            <a:off x="1341120" y="1802367"/>
            <a:ext cx="267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Select the Workday Icon</a:t>
            </a: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BDA0000C-3CE1-CD20-D458-C597E7EFB391}"/>
              </a:ext>
            </a:extLst>
          </p:cNvPr>
          <p:cNvSpPr/>
          <p:nvPr/>
        </p:nvSpPr>
        <p:spPr>
          <a:xfrm>
            <a:off x="8052903" y="3561861"/>
            <a:ext cx="885357" cy="408159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681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M-1016-32800_GeneralPP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9799"/>
            <a:ext cx="8229600" cy="762001"/>
          </a:xfrm>
        </p:spPr>
        <p:txBody>
          <a:bodyPr anchor="b"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TAX FORMS CONTINUTED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835" y="1659435"/>
            <a:ext cx="7827065" cy="601199"/>
          </a:xfrm>
        </p:spPr>
        <p:txBody>
          <a:bodyPr anchor="b">
            <a:noAutofit/>
          </a:bodyPr>
          <a:lstStyle/>
          <a:p>
            <a:r>
              <a:rPr lang="en-US" sz="1800" b="0" dirty="0">
                <a:latin typeface="Georgia" panose="02040502050405020303" pitchFamily="18" charset="0"/>
              </a:rPr>
              <a:t>Hit the Menu at the top Left and in the drop down Select Pay</a:t>
            </a:r>
          </a:p>
          <a:p>
            <a:pPr lvl="1"/>
            <a:endParaRPr lang="en-US" sz="1300" dirty="0">
              <a:latin typeface="Georgia" panose="02040502050405020303" pitchFamily="18" charset="0"/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0B5D92BA-22DE-667F-9638-DC2CDCA7A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030" y="2089468"/>
            <a:ext cx="5977890" cy="3986926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2E4876F9-7F6D-6F21-94EB-AA33829303DA}"/>
              </a:ext>
            </a:extLst>
          </p:cNvPr>
          <p:cNvSpPr/>
          <p:nvPr/>
        </p:nvSpPr>
        <p:spPr>
          <a:xfrm>
            <a:off x="2057400" y="4541520"/>
            <a:ext cx="1173480" cy="289560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00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M-1016-32800_GeneralPP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9799"/>
            <a:ext cx="8229600" cy="762001"/>
          </a:xfrm>
        </p:spPr>
        <p:txBody>
          <a:bodyPr anchor="b"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TAX FORMS CONTINUTED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835" y="1860061"/>
            <a:ext cx="8308428" cy="4058140"/>
          </a:xfrm>
        </p:spPr>
        <p:txBody>
          <a:bodyPr anchor="b">
            <a:noAutofit/>
          </a:bodyPr>
          <a:lstStyle/>
          <a:p>
            <a:endParaRPr lang="en-US" sz="800" dirty="0">
              <a:latin typeface="Georgia" panose="02040502050405020303" pitchFamily="18" charset="0"/>
            </a:endParaRPr>
          </a:p>
          <a:p>
            <a:pPr lvl="1"/>
            <a:endParaRPr lang="en-US" sz="1300" dirty="0">
              <a:latin typeface="Georgia" panose="0204050205040502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F6FD65-3A45-C28D-BC4B-3FB9D6CE5AF6}"/>
              </a:ext>
            </a:extLst>
          </p:cNvPr>
          <p:cNvSpPr txBox="1"/>
          <p:nvPr/>
        </p:nvSpPr>
        <p:spPr>
          <a:xfrm>
            <a:off x="1219200" y="1732280"/>
            <a:ext cx="522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Select Withholding Election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8CE8D114-AA9B-2B8F-3E56-48631C634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89" y="2259873"/>
            <a:ext cx="7895311" cy="3432267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9F2E2F1B-4647-978B-6B09-AEFE64107380}"/>
              </a:ext>
            </a:extLst>
          </p:cNvPr>
          <p:cNvSpPr/>
          <p:nvPr/>
        </p:nvSpPr>
        <p:spPr>
          <a:xfrm>
            <a:off x="7040880" y="2783840"/>
            <a:ext cx="1188720" cy="243840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84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M-1016-32800_GeneralPP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7619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720"/>
            <a:ext cx="8229600" cy="762001"/>
          </a:xfrm>
        </p:spPr>
        <p:txBody>
          <a:bodyPr anchor="b"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TAX FORMS CONTINUTED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98" y="1272661"/>
            <a:ext cx="8308428" cy="936479"/>
          </a:xfrm>
        </p:spPr>
        <p:txBody>
          <a:bodyPr anchor="b">
            <a:noAutofit/>
          </a:bodyPr>
          <a:lstStyle/>
          <a:p>
            <a:r>
              <a:rPr lang="en-US" sz="1800" dirty="0">
                <a:latin typeface="Georgia" panose="02040502050405020303" pitchFamily="18" charset="0"/>
              </a:rPr>
              <a:t>Under each heading click the Update icon and compete the tax election</a:t>
            </a:r>
          </a:p>
          <a:p>
            <a:pPr lvl="1"/>
            <a:endParaRPr lang="en-US" sz="1300" dirty="0">
              <a:latin typeface="Georgia" panose="02040502050405020303" pitchFamily="18" charset="0"/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64E78593-08F0-1D63-13B0-EAE5B23EA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835" y="1866900"/>
            <a:ext cx="6255985" cy="405176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4208728-9F3A-9651-6666-F15ADE3FB555}"/>
              </a:ext>
            </a:extLst>
          </p:cNvPr>
          <p:cNvSpPr/>
          <p:nvPr/>
        </p:nvSpPr>
        <p:spPr>
          <a:xfrm>
            <a:off x="1421834" y="2659380"/>
            <a:ext cx="3942645" cy="36576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64AA8787-7AAB-C81B-A087-08E2EAF4953A}"/>
              </a:ext>
            </a:extLst>
          </p:cNvPr>
          <p:cNvSpPr/>
          <p:nvPr/>
        </p:nvSpPr>
        <p:spPr>
          <a:xfrm>
            <a:off x="2781300" y="5455920"/>
            <a:ext cx="1257300" cy="365760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221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M-1016-32800_GeneralPP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8798"/>
            <a:ext cx="8229600" cy="762001"/>
          </a:xfrm>
        </p:spPr>
        <p:txBody>
          <a:bodyPr anchor="b"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Direct Deposit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835" y="1860061"/>
            <a:ext cx="8308428" cy="4058140"/>
          </a:xfrm>
        </p:spPr>
        <p:txBody>
          <a:bodyPr anchor="b">
            <a:noAutofit/>
          </a:bodyPr>
          <a:lstStyle/>
          <a:p>
            <a:endParaRPr lang="en-US" sz="800" dirty="0">
              <a:latin typeface="Georgia" panose="02040502050405020303" pitchFamily="18" charset="0"/>
            </a:endParaRPr>
          </a:p>
          <a:p>
            <a:pPr lvl="1"/>
            <a:endParaRPr lang="en-US" sz="1300" dirty="0">
              <a:latin typeface="Georgia" panose="02040502050405020303" pitchFamily="18" charset="0"/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CBB1C51F-ADF3-B37A-C519-52C00376C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065" y="1879597"/>
            <a:ext cx="8542198" cy="37134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5EC3A4-7097-C37B-8AEE-477AC822BC1F}"/>
              </a:ext>
            </a:extLst>
          </p:cNvPr>
          <p:cNvSpPr txBox="1"/>
          <p:nvPr/>
        </p:nvSpPr>
        <p:spPr>
          <a:xfrm>
            <a:off x="791489" y="1405764"/>
            <a:ext cx="5663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Go back to the pay page and Select Payment Elections</a:t>
            </a: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284FA0B7-C5E8-E154-C20C-242CEC407731}"/>
              </a:ext>
            </a:extLst>
          </p:cNvPr>
          <p:cNvSpPr/>
          <p:nvPr/>
        </p:nvSpPr>
        <p:spPr>
          <a:xfrm>
            <a:off x="6827520" y="2651760"/>
            <a:ext cx="1028700" cy="259080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80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M-1016-32800_GeneralPP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0239"/>
            <a:ext cx="8229600" cy="762001"/>
          </a:xfrm>
        </p:spPr>
        <p:txBody>
          <a:bodyPr anchor="b"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Direct Deposit Continued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835" y="1860061"/>
            <a:ext cx="8308428" cy="369332"/>
          </a:xfrm>
        </p:spPr>
        <p:txBody>
          <a:bodyPr anchor="b">
            <a:noAutofit/>
          </a:bodyPr>
          <a:lstStyle/>
          <a:p>
            <a:endParaRPr lang="en-US" sz="800" dirty="0">
              <a:latin typeface="Georgia" panose="02040502050405020303" pitchFamily="18" charset="0"/>
            </a:endParaRPr>
          </a:p>
          <a:p>
            <a:pPr lvl="1"/>
            <a:endParaRPr lang="en-US" sz="1300" dirty="0">
              <a:latin typeface="Georgia" panose="0204050205040502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33F6D8-CD99-29DC-091E-3BF44A9D761C}"/>
              </a:ext>
            </a:extLst>
          </p:cNvPr>
          <p:cNvSpPr txBox="1"/>
          <p:nvPr/>
        </p:nvSpPr>
        <p:spPr>
          <a:xfrm>
            <a:off x="1104900" y="1860061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Select Add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CC10CE-D942-21DA-F2AA-6754ABD84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405" y="2280907"/>
            <a:ext cx="7833935" cy="37084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5977321-1B56-C094-445F-7FB7410A138D}"/>
              </a:ext>
            </a:extLst>
          </p:cNvPr>
          <p:cNvSpPr/>
          <p:nvPr/>
        </p:nvSpPr>
        <p:spPr>
          <a:xfrm>
            <a:off x="2842260" y="2280907"/>
            <a:ext cx="861060" cy="309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9301AC-8AAD-C430-6814-D26B1BA0C3D9}"/>
              </a:ext>
            </a:extLst>
          </p:cNvPr>
          <p:cNvSpPr/>
          <p:nvPr/>
        </p:nvSpPr>
        <p:spPr>
          <a:xfrm>
            <a:off x="1813560" y="3429000"/>
            <a:ext cx="861060" cy="309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E94E52B5-6827-8FC0-9CFB-8F8AD6E9EF61}"/>
              </a:ext>
            </a:extLst>
          </p:cNvPr>
          <p:cNvSpPr/>
          <p:nvPr/>
        </p:nvSpPr>
        <p:spPr>
          <a:xfrm>
            <a:off x="2371593" y="5082540"/>
            <a:ext cx="1004067" cy="309893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88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M-1016-32800_GeneralPP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263" y="20574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" y="536330"/>
            <a:ext cx="8229600" cy="762001"/>
          </a:xfrm>
        </p:spPr>
        <p:txBody>
          <a:bodyPr anchor="b"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Direct Deposit Continued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835" y="1860061"/>
            <a:ext cx="8308428" cy="4058140"/>
          </a:xfrm>
        </p:spPr>
        <p:txBody>
          <a:bodyPr anchor="b">
            <a:noAutofit/>
          </a:bodyPr>
          <a:lstStyle/>
          <a:p>
            <a:endParaRPr lang="en-US" sz="800" dirty="0">
              <a:latin typeface="Georgia" panose="02040502050405020303" pitchFamily="18" charset="0"/>
            </a:endParaRPr>
          </a:p>
          <a:p>
            <a:pPr lvl="1"/>
            <a:endParaRPr lang="en-US" sz="1300" dirty="0">
              <a:latin typeface="Georgia" panose="02040502050405020303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9456FB-5AB1-F78B-C000-22F578185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98" y="2068174"/>
            <a:ext cx="3884639" cy="39296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0B4906-B221-7037-CF8E-8058049A2C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1040" y="2648025"/>
            <a:ext cx="3821513" cy="28948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936FF8A-8EBD-9487-3716-047EFFAA173B}"/>
              </a:ext>
            </a:extLst>
          </p:cNvPr>
          <p:cNvSpPr txBox="1"/>
          <p:nvPr/>
        </p:nvSpPr>
        <p:spPr>
          <a:xfrm>
            <a:off x="685875" y="1404815"/>
            <a:ext cx="7869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Fill in the red Asterisk – Routing number, Account number and Bank name</a:t>
            </a:r>
          </a:p>
          <a:p>
            <a:r>
              <a:rPr lang="en-US" dirty="0">
                <a:latin typeface="Georgia" panose="02040502050405020303" pitchFamily="18" charset="0"/>
              </a:rPr>
              <a:t>Click OK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3E4ED9BC-B9DA-8DEF-B996-0BDFCCD50046}"/>
              </a:ext>
            </a:extLst>
          </p:cNvPr>
          <p:cNvSpPr/>
          <p:nvPr/>
        </p:nvSpPr>
        <p:spPr>
          <a:xfrm>
            <a:off x="6812280" y="1981200"/>
            <a:ext cx="464820" cy="144780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57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80F5CFD31A1149A04B72BE0E7B285A" ma:contentTypeVersion="17" ma:contentTypeDescription="Create a new document." ma:contentTypeScope="" ma:versionID="e6a1ee7b90a7129bdc4af4d671b5ee67">
  <xsd:schema xmlns:xsd="http://www.w3.org/2001/XMLSchema" xmlns:xs="http://www.w3.org/2001/XMLSchema" xmlns:p="http://schemas.microsoft.com/office/2006/metadata/properties" xmlns:ns2="c4ed5aec-2cf3-4292-83c4-63a82c3f448a" xmlns:ns3="a6c02de3-0f2a-4d0e-b0a7-b378fde8cac8" targetNamespace="http://schemas.microsoft.com/office/2006/metadata/properties" ma:root="true" ma:fieldsID="2879847dd375ae2fd3b456e48d99c47f" ns2:_="" ns3:_="">
    <xsd:import namespace="c4ed5aec-2cf3-4292-83c4-63a82c3f448a"/>
    <xsd:import namespace="a6c02de3-0f2a-4d0e-b0a7-b378fde8cac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ed5aec-2cf3-4292-83c4-63a82c3f448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ae103f1-3f3a-4e48-a31c-1124b435bfc5}" ma:internalName="TaxCatchAll" ma:showField="CatchAllData" ma:web="c4ed5aec-2cf3-4292-83c4-63a82c3f44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c02de3-0f2a-4d0e-b0a7-b378fde8ca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9ed93d0-1c55-4ba2-8313-8535d6655d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4ed5aec-2cf3-4292-83c4-63a82c3f448a" xsi:nil="true"/>
    <lcf76f155ced4ddcb4097134ff3c332f xmlns="a6c02de3-0f2a-4d0e-b0a7-b378fde8cac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A3226E2-31E6-4AA0-852F-FE767E348B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ed5aec-2cf3-4292-83c4-63a82c3f448a"/>
    <ds:schemaRef ds:uri="a6c02de3-0f2a-4d0e-b0a7-b378fde8ca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2B81298-2E22-4443-BDE5-946C5D38DB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21D2ED-CA0D-4FD0-BADE-645D74C12B8B}">
  <ds:schemaRefs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af5a5bee-080f-400d-82fb-f45b49e826b0"/>
    <ds:schemaRef ds:uri="http://schemas.microsoft.com/office/2006/metadata/properties"/>
    <ds:schemaRef ds:uri="http://purl.org/dc/dcmitype/"/>
    <ds:schemaRef ds:uri="http://schemas.openxmlformats.org/package/2006/metadata/core-properties"/>
    <ds:schemaRef ds:uri="00825a0f-be10-45c5-87c8-824b7126d198"/>
    <ds:schemaRef ds:uri="http://purl.org/dc/elements/1.1/"/>
    <ds:schemaRef ds:uri="c4ed5aec-2cf3-4292-83c4-63a82c3f448a"/>
    <ds:schemaRef ds:uri="a6c02de3-0f2a-4d0e-b0a7-b378fde8cac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22148</TotalTime>
  <Words>516</Words>
  <Application>Microsoft Office PowerPoint</Application>
  <PresentationFormat>On-screen Show (4:3)</PresentationFormat>
  <Paragraphs>68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Garamond</vt:lpstr>
      <vt:lpstr>Georgia</vt:lpstr>
      <vt:lpstr>Times</vt:lpstr>
      <vt:lpstr>Office Theme</vt:lpstr>
      <vt:lpstr>Payroll Forms</vt:lpstr>
      <vt:lpstr>ONLINE ONBOARDING TAX FORMS</vt:lpstr>
      <vt:lpstr>TAX FORMS CONTINUTED</vt:lpstr>
      <vt:lpstr>TAX FORMS CONTINUTED </vt:lpstr>
      <vt:lpstr>TAX FORMS CONTINUTED</vt:lpstr>
      <vt:lpstr>TAX FORMS CONTINUTED</vt:lpstr>
      <vt:lpstr>Direct Deposit </vt:lpstr>
      <vt:lpstr>Direct Deposit Continued</vt:lpstr>
      <vt:lpstr>Direct Deposit Continued</vt:lpstr>
      <vt:lpstr>Direct Deposit Continued</vt:lpstr>
      <vt:lpstr>State Retirement</vt:lpstr>
      <vt:lpstr>PowerPoint Presentation</vt:lpstr>
      <vt:lpstr>PowerPoint Presentation</vt:lpstr>
    </vt:vector>
  </TitlesOfParts>
  <Company>University of Akron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Standard User</dc:creator>
  <cp:lastModifiedBy>Heather Blake</cp:lastModifiedBy>
  <cp:revision>108</cp:revision>
  <cp:lastPrinted>2015-06-05T13:13:34Z</cp:lastPrinted>
  <dcterms:created xsi:type="dcterms:W3CDTF">2015-06-03T17:53:09Z</dcterms:created>
  <dcterms:modified xsi:type="dcterms:W3CDTF">2023-08-24T14:57:17Z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0x0101001380F5CFD31A1149A04B72BE0E7B285A</vt:lpwstr>
  </property>
  <property fmtid="{D5CDD505-2E9C-101B-9397-08002B2CF9AE}" pid="3" name="Order">
    <vt:r8>100</vt:r8>
  </property>
</Properties>
</file>